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906000" cy="6858000" type="A4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108" y="184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45E3C-7BA5-48FB-9891-1C5035378263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1243013"/>
            <a:ext cx="48514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AEE8F-4988-475C-AF59-16AC4992C7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9279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AEE8F-4988-475C-AF59-16AC4992C7E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857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BD4E-8713-4815-B0E9-578EEBB0FE0A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51AB-34AB-4B09-ADFC-3DE1B79F3E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5443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BD4E-8713-4815-B0E9-578EEBB0FE0A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51AB-34AB-4B09-ADFC-3DE1B79F3E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057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BD4E-8713-4815-B0E9-578EEBB0FE0A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51AB-34AB-4B09-ADFC-3DE1B79F3E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991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BD4E-8713-4815-B0E9-578EEBB0FE0A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51AB-34AB-4B09-ADFC-3DE1B79F3E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0270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BD4E-8713-4815-B0E9-578EEBB0FE0A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51AB-34AB-4B09-ADFC-3DE1B79F3E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5747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BD4E-8713-4815-B0E9-578EEBB0FE0A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51AB-34AB-4B09-ADFC-3DE1B79F3E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3015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BD4E-8713-4815-B0E9-578EEBB0FE0A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51AB-34AB-4B09-ADFC-3DE1B79F3E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436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BD4E-8713-4815-B0E9-578EEBB0FE0A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51AB-34AB-4B09-ADFC-3DE1B79F3E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6092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BD4E-8713-4815-B0E9-578EEBB0FE0A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51AB-34AB-4B09-ADFC-3DE1B79F3E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6787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BD4E-8713-4815-B0E9-578EEBB0FE0A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51AB-34AB-4B09-ADFC-3DE1B79F3E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7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BD4E-8713-4815-B0E9-578EEBB0FE0A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51AB-34AB-4B09-ADFC-3DE1B79F3E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4806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4BD4E-8713-4815-B0E9-578EEBB0FE0A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651AB-34AB-4B09-ADFC-3DE1B79F3E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173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06284C95-9485-E135-578B-56AE24FFBB08}"/>
              </a:ext>
            </a:extLst>
          </p:cNvPr>
          <p:cNvSpPr/>
          <p:nvPr/>
        </p:nvSpPr>
        <p:spPr>
          <a:xfrm>
            <a:off x="21548" y="1349781"/>
            <a:ext cx="7920000" cy="5498354"/>
          </a:xfrm>
          <a:prstGeom prst="rect">
            <a:avLst/>
          </a:prstGeom>
          <a:solidFill>
            <a:schemeClr val="bg2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B36795A9-8605-4717-D2A2-3AD9E811543D}"/>
              </a:ext>
            </a:extLst>
          </p:cNvPr>
          <p:cNvSpPr/>
          <p:nvPr/>
        </p:nvSpPr>
        <p:spPr>
          <a:xfrm>
            <a:off x="5537649" y="2082343"/>
            <a:ext cx="45719" cy="54831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8C0550B9-58D0-1371-ABE3-810F60927BAE}"/>
              </a:ext>
            </a:extLst>
          </p:cNvPr>
          <p:cNvSpPr/>
          <p:nvPr/>
        </p:nvSpPr>
        <p:spPr>
          <a:xfrm>
            <a:off x="3749494" y="2125854"/>
            <a:ext cx="45719" cy="183403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02C8DC96-AF06-9449-FA3C-412F9C867125}"/>
              </a:ext>
            </a:extLst>
          </p:cNvPr>
          <p:cNvSpPr/>
          <p:nvPr/>
        </p:nvSpPr>
        <p:spPr>
          <a:xfrm>
            <a:off x="1963800" y="2171624"/>
            <a:ext cx="45719" cy="183403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C3C1627D-B801-FEAA-15B3-6C48665B796F}"/>
              </a:ext>
            </a:extLst>
          </p:cNvPr>
          <p:cNvSpPr/>
          <p:nvPr/>
        </p:nvSpPr>
        <p:spPr>
          <a:xfrm>
            <a:off x="263464" y="2134309"/>
            <a:ext cx="45719" cy="134784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0EBFC64F-5DA6-77D5-83E2-6CAB61054964}"/>
              </a:ext>
            </a:extLst>
          </p:cNvPr>
          <p:cNvSpPr/>
          <p:nvPr/>
        </p:nvSpPr>
        <p:spPr>
          <a:xfrm>
            <a:off x="7359101" y="1349781"/>
            <a:ext cx="2524699" cy="5498354"/>
          </a:xfrm>
          <a:prstGeom prst="rect">
            <a:avLst/>
          </a:prstGeom>
          <a:solidFill>
            <a:schemeClr val="bg2">
              <a:alpha val="97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FBCFC95E-D251-CB92-9243-86EF8827EE08}"/>
              </a:ext>
            </a:extLst>
          </p:cNvPr>
          <p:cNvSpPr/>
          <p:nvPr/>
        </p:nvSpPr>
        <p:spPr>
          <a:xfrm>
            <a:off x="15240" y="574328"/>
            <a:ext cx="3960000" cy="500757"/>
          </a:xfrm>
          <a:prstGeom prst="roundRect">
            <a:avLst>
              <a:gd name="adj" fmla="val 0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あなたの検査日　→　</a:t>
            </a:r>
            <a:r>
              <a:rPr lang="ja-JP" altLang="en-US" sz="1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ja-JP" altLang="en-US" sz="1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当日来院時間　→　</a:t>
            </a:r>
            <a:r>
              <a:rPr lang="ja-JP" altLang="en-US" sz="1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時</a:t>
            </a:r>
            <a:r>
              <a:rPr lang="ja-JP" altLang="en-US" sz="1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分ころお越しください。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D4EF2B26-2499-2842-3AB8-781132A08C36}"/>
              </a:ext>
            </a:extLst>
          </p:cNvPr>
          <p:cNvSpPr/>
          <p:nvPr/>
        </p:nvSpPr>
        <p:spPr>
          <a:xfrm>
            <a:off x="3984676" y="745302"/>
            <a:ext cx="5904000" cy="324000"/>
          </a:xfrm>
          <a:prstGeom prst="roundRect">
            <a:avLst>
              <a:gd name="adj" fmla="val 0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138" b="1" dirty="0">
                <a:latin typeface="Meiryo UI" panose="020B0604030504040204" pitchFamily="50" charset="-128"/>
                <a:ea typeface="Meiryo UI" panose="020B0604030504040204" pitchFamily="50" charset="-128"/>
              </a:rPr>
              <a:t>ID</a:t>
            </a:r>
            <a:r>
              <a:rPr lang="ja-JP" altLang="en-US" sz="1138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：　　　　　　　　　　　　　　　　　　　　　　　氏名：　　　　　　　　　　　　　　　　　　　　　　　　　　様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C926E035-67B6-50BB-A7E2-4906461C8E4E}"/>
              </a:ext>
            </a:extLst>
          </p:cNvPr>
          <p:cNvSpPr/>
          <p:nvPr/>
        </p:nvSpPr>
        <p:spPr>
          <a:xfrm>
            <a:off x="1235308" y="1151595"/>
            <a:ext cx="2116428" cy="407742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前日 </a:t>
            </a:r>
            <a:r>
              <a:rPr lang="en-US" altLang="ja-JP" sz="1463" b="1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463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 　月　 　日</a:t>
            </a:r>
            <a:r>
              <a:rPr lang="en-US" altLang="ja-JP" sz="1463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lang="ja-JP" altLang="en-US" sz="1463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1304B7C5-459C-6AD4-E9EB-509455097AB1}"/>
              </a:ext>
            </a:extLst>
          </p:cNvPr>
          <p:cNvSpPr/>
          <p:nvPr/>
        </p:nvSpPr>
        <p:spPr>
          <a:xfrm>
            <a:off x="132359" y="1699576"/>
            <a:ext cx="1527068" cy="516390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463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1463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朝食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B85A4CBE-6022-0380-64F1-560B24A9C487}"/>
              </a:ext>
            </a:extLst>
          </p:cNvPr>
          <p:cNvSpPr/>
          <p:nvPr/>
        </p:nvSpPr>
        <p:spPr>
          <a:xfrm>
            <a:off x="1795600" y="1690193"/>
            <a:ext cx="1473247" cy="531807"/>
          </a:xfrm>
          <a:prstGeom prst="roundRect">
            <a:avLst/>
          </a:prstGeom>
          <a:solidFill>
            <a:srgbClr val="FFFF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463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　　昼食</a:t>
            </a:r>
            <a:endParaRPr lang="en-US" altLang="ja-JP" sz="1463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D245415E-348C-9870-E0CB-EDFFEDA77A79}"/>
              </a:ext>
            </a:extLst>
          </p:cNvPr>
          <p:cNvSpPr/>
          <p:nvPr/>
        </p:nvSpPr>
        <p:spPr>
          <a:xfrm>
            <a:off x="3414969" y="1692128"/>
            <a:ext cx="1822380" cy="527524"/>
          </a:xfrm>
          <a:prstGeom prst="roundRect">
            <a:avLst/>
          </a:prstGeom>
          <a:solidFill>
            <a:srgbClr val="FFFF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463" b="1" dirty="0">
                <a:latin typeface="Meiryo UI" panose="020B0604030504040204" pitchFamily="50" charset="-128"/>
                <a:ea typeface="Meiryo UI" panose="020B0604030504040204" pitchFamily="50" charset="-128"/>
              </a:rPr>
              <a:t> 　　 夕食</a:t>
            </a:r>
            <a:endParaRPr lang="en-US" altLang="ja-JP" sz="1463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463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</a:t>
            </a:r>
            <a:r>
              <a:rPr lang="en-US" altLang="ja-JP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時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までに！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二等辺三角形 10">
            <a:extLst>
              <a:ext uri="{FF2B5EF4-FFF2-40B4-BE49-F238E27FC236}">
                <a16:creationId xmlns:a16="http://schemas.microsoft.com/office/drawing/2014/main" id="{407DBB67-E28C-A45B-736E-19D2F15C38A2}"/>
              </a:ext>
            </a:extLst>
          </p:cNvPr>
          <p:cNvSpPr/>
          <p:nvPr/>
        </p:nvSpPr>
        <p:spPr>
          <a:xfrm rot="5400000">
            <a:off x="1672556" y="1869625"/>
            <a:ext cx="290110" cy="195853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463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7D230F2F-B223-0FEE-0A8B-70EEE1860DAC}"/>
              </a:ext>
            </a:extLst>
          </p:cNvPr>
          <p:cNvSpPr/>
          <p:nvPr/>
        </p:nvSpPr>
        <p:spPr>
          <a:xfrm>
            <a:off x="102421" y="2363169"/>
            <a:ext cx="1543236" cy="636191"/>
          </a:xfrm>
          <a:prstGeom prst="roundRect">
            <a:avLst>
              <a:gd name="adj" fmla="val 895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①中華かゆ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注</a:t>
            </a:r>
            <a:r>
              <a: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同封の</a:t>
            </a:r>
            <a:r>
              <a:rPr lang="ja-JP" altLang="en-US" sz="11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コーンスープ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は</a:t>
            </a:r>
            <a:r>
              <a:rPr lang="ja-JP" altLang="en-US" sz="11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当日朝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用です</a:t>
            </a:r>
            <a:r>
              <a: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!</a:t>
            </a:r>
            <a:endParaRPr lang="ja-JP" altLang="en-US" sz="11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6DD9F42B-E7B2-D7A6-7FA0-9CDF237FD8B0}"/>
              </a:ext>
            </a:extLst>
          </p:cNvPr>
          <p:cNvSpPr/>
          <p:nvPr/>
        </p:nvSpPr>
        <p:spPr>
          <a:xfrm>
            <a:off x="102421" y="3200297"/>
            <a:ext cx="1551663" cy="4395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②水コップ</a:t>
            </a:r>
            <a:r>
              <a: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杯以上　</a:t>
            </a:r>
            <a:endParaRPr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</a:t>
            </a:r>
            <a:r>
              <a: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(200cc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以上</a:t>
            </a:r>
            <a:r>
              <a: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lang="ja-JP" altLang="en-US" sz="11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24B321E7-F74E-219B-5A2C-CE8AA7CD7E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" b="-3090"/>
          <a:stretch>
            <a:fillRect/>
          </a:stretch>
        </p:blipFill>
        <p:spPr>
          <a:xfrm>
            <a:off x="102421" y="4735481"/>
            <a:ext cx="1568247" cy="1509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sp>
        <p:nvSpPr>
          <p:cNvPr id="19" name="乗算記号 18">
            <a:extLst>
              <a:ext uri="{FF2B5EF4-FFF2-40B4-BE49-F238E27FC236}">
                <a16:creationId xmlns:a16="http://schemas.microsoft.com/office/drawing/2014/main" id="{47AFBA17-D424-6900-0760-0A32A517269C}"/>
              </a:ext>
            </a:extLst>
          </p:cNvPr>
          <p:cNvSpPr/>
          <p:nvPr/>
        </p:nvSpPr>
        <p:spPr>
          <a:xfrm>
            <a:off x="811150" y="4805211"/>
            <a:ext cx="1084271" cy="720296"/>
          </a:xfrm>
          <a:prstGeom prst="mathMultiply">
            <a:avLst>
              <a:gd name="adj1" fmla="val 10541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63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518FFAF2-6D68-98CE-D1DC-C8BB5D3C9625}"/>
              </a:ext>
            </a:extLst>
          </p:cNvPr>
          <p:cNvSpPr/>
          <p:nvPr/>
        </p:nvSpPr>
        <p:spPr>
          <a:xfrm>
            <a:off x="1797202" y="2364131"/>
            <a:ext cx="1577266" cy="4882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□①カレーライス＆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     コンソメスープ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065FB5E6-D25D-0D15-E83E-1BBB4EB038A3}"/>
              </a:ext>
            </a:extLst>
          </p:cNvPr>
          <p:cNvSpPr/>
          <p:nvPr/>
        </p:nvSpPr>
        <p:spPr>
          <a:xfrm>
            <a:off x="1757559" y="3046793"/>
            <a:ext cx="1637070" cy="4395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□ ②水コップ</a:t>
            </a:r>
            <a:r>
              <a: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杯以上　</a:t>
            </a:r>
            <a:endParaRPr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</a:t>
            </a:r>
            <a:r>
              <a: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(200cc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以上</a:t>
            </a:r>
            <a:r>
              <a: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lang="ja-JP" altLang="en-US" sz="11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25298281-1E0E-646E-D55B-FE374AA210B0}"/>
              </a:ext>
            </a:extLst>
          </p:cNvPr>
          <p:cNvSpPr/>
          <p:nvPr/>
        </p:nvSpPr>
        <p:spPr>
          <a:xfrm>
            <a:off x="1756104" y="3670609"/>
            <a:ext cx="1636075" cy="58981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③コロンフォート</a:t>
            </a:r>
            <a:endParaRPr lang="en-US" altLang="ja-JP" sz="1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</a:t>
            </a:r>
            <a:r>
              <a:rPr lang="en-US" altLang="ja-JP" sz="1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(1</a:t>
            </a:r>
            <a:r>
              <a:rPr lang="ja-JP" altLang="en-US" sz="1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回目</a:t>
            </a:r>
            <a:r>
              <a:rPr lang="en-US" altLang="ja-JP" sz="1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食後</a:t>
            </a:r>
            <a:r>
              <a: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分以内</a:t>
            </a: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1F3AC87B-C33A-CE7F-5618-5912E14D17C3}"/>
              </a:ext>
            </a:extLst>
          </p:cNvPr>
          <p:cNvSpPr/>
          <p:nvPr/>
        </p:nvSpPr>
        <p:spPr>
          <a:xfrm>
            <a:off x="3584957" y="2350651"/>
            <a:ext cx="1577267" cy="5024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□①親子丼＆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        お吸いもの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A5649117-6877-7A02-BC44-746600CA9748}"/>
              </a:ext>
            </a:extLst>
          </p:cNvPr>
          <p:cNvSpPr/>
          <p:nvPr/>
        </p:nvSpPr>
        <p:spPr>
          <a:xfrm>
            <a:off x="3584957" y="3030482"/>
            <a:ext cx="1577267" cy="4466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□ ②水コップ</a:t>
            </a:r>
            <a:r>
              <a: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杯以上</a:t>
            </a:r>
            <a:endParaRPr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r>
              <a: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(200cc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以上</a:t>
            </a:r>
            <a:r>
              <a: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lang="ja-JP" altLang="en-US" sz="11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FE9C9FB3-B3E3-6344-582B-0B78FFD7D8F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" b="739"/>
          <a:stretch>
            <a:fillRect/>
          </a:stretch>
        </p:blipFill>
        <p:spPr>
          <a:xfrm>
            <a:off x="1788653" y="4699448"/>
            <a:ext cx="1633809" cy="1474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A33ACD1-A728-A4F5-09EC-76D3C71B3EF5}"/>
              </a:ext>
            </a:extLst>
          </p:cNvPr>
          <p:cNvSpPr txBox="1"/>
          <p:nvPr/>
        </p:nvSpPr>
        <p:spPr>
          <a:xfrm>
            <a:off x="112402" y="5882786"/>
            <a:ext cx="1538169" cy="32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中華かゆ</a:t>
            </a:r>
            <a:endParaRPr lang="ja-JP" altLang="en-US" sz="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243A81E-AD34-36DD-6F8A-49D7F33F16C0}"/>
              </a:ext>
            </a:extLst>
          </p:cNvPr>
          <p:cNvSpPr txBox="1"/>
          <p:nvPr/>
        </p:nvSpPr>
        <p:spPr>
          <a:xfrm>
            <a:off x="1788654" y="5882786"/>
            <a:ext cx="1633808" cy="32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カレーライス・コンソメスープ</a:t>
            </a:r>
          </a:p>
        </p:txBody>
      </p:sp>
      <p:sp>
        <p:nvSpPr>
          <p:cNvPr id="32" name="矢印: 下 31">
            <a:extLst>
              <a:ext uri="{FF2B5EF4-FFF2-40B4-BE49-F238E27FC236}">
                <a16:creationId xmlns:a16="http://schemas.microsoft.com/office/drawing/2014/main" id="{2DF73C15-6AE0-F48F-DD45-B220C497DABE}"/>
              </a:ext>
            </a:extLst>
          </p:cNvPr>
          <p:cNvSpPr/>
          <p:nvPr/>
        </p:nvSpPr>
        <p:spPr>
          <a:xfrm>
            <a:off x="1294418" y="4542365"/>
            <a:ext cx="151786" cy="319549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63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2C2C77AF-0451-8177-287E-897D6DAF50E8}"/>
              </a:ext>
            </a:extLst>
          </p:cNvPr>
          <p:cNvSpPr/>
          <p:nvPr/>
        </p:nvSpPr>
        <p:spPr>
          <a:xfrm>
            <a:off x="225383" y="4090770"/>
            <a:ext cx="1445285" cy="505925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b="1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コーンスープ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は</a:t>
            </a:r>
            <a:endParaRPr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1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当日朝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に飲みます</a:t>
            </a: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0CC844E8-62AD-BFEE-D4CC-ECF35E7CF090}"/>
              </a:ext>
            </a:extLst>
          </p:cNvPr>
          <p:cNvSpPr/>
          <p:nvPr/>
        </p:nvSpPr>
        <p:spPr>
          <a:xfrm>
            <a:off x="7645728" y="1141747"/>
            <a:ext cx="1989921" cy="404406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当日 </a:t>
            </a:r>
            <a:r>
              <a:rPr lang="en-US" altLang="ja-JP" sz="1463" b="1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463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 　月　 　日</a:t>
            </a:r>
            <a:r>
              <a:rPr lang="en-US" altLang="ja-JP" sz="1463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lang="ja-JP" altLang="en-US" sz="1463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74B14394-305E-415B-641B-BD6C7262BB2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96" b="1589"/>
          <a:stretch>
            <a:fillRect/>
          </a:stretch>
        </p:blipFill>
        <p:spPr>
          <a:xfrm>
            <a:off x="3573013" y="4696265"/>
            <a:ext cx="1641349" cy="1468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79160795-31A5-C508-E5A8-2DD012E5E0D5}"/>
              </a:ext>
            </a:extLst>
          </p:cNvPr>
          <p:cNvSpPr/>
          <p:nvPr/>
        </p:nvSpPr>
        <p:spPr>
          <a:xfrm>
            <a:off x="5461364" y="1695582"/>
            <a:ext cx="1781489" cy="527524"/>
          </a:xfrm>
          <a:prstGeom prst="roundRect">
            <a:avLst/>
          </a:prstGeom>
          <a:solidFill>
            <a:srgbClr val="FFFF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463" b="1" dirty="0">
                <a:latin typeface="Meiryo UI" panose="020B0604030504040204" pitchFamily="50" charset="-128"/>
                <a:ea typeface="Meiryo UI" panose="020B0604030504040204" pitchFamily="50" charset="-128"/>
              </a:rPr>
              <a:t>  　　就寝前</a:t>
            </a:r>
            <a:endParaRPr lang="en-US" altLang="ja-JP" sz="1463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463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</a:t>
            </a:r>
            <a:r>
              <a:rPr lang="en-US" altLang="ja-JP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22</a:t>
            </a:r>
            <a:r>
              <a:rPr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時</a:t>
            </a:r>
            <a:r>
              <a:rPr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ころ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！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A576BBC5-148F-4942-D844-4C5CB19F11D2}"/>
              </a:ext>
            </a:extLst>
          </p:cNvPr>
          <p:cNvSpPr/>
          <p:nvPr/>
        </p:nvSpPr>
        <p:spPr>
          <a:xfrm>
            <a:off x="5368454" y="2339091"/>
            <a:ext cx="1903380" cy="633976"/>
          </a:xfrm>
          <a:prstGeom prst="roundRect">
            <a:avLst>
              <a:gd name="adj" fmla="val 1480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□</a:t>
            </a:r>
            <a:r>
              <a:rPr lang="ja-JP" altLang="en-US" sz="11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ピコスルファート</a:t>
            </a:r>
            <a:r>
              <a:rPr lang="en-US" altLang="ja-JP" sz="11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Na</a:t>
            </a:r>
            <a:r>
              <a:rPr lang="ja-JP" altLang="en-US" sz="11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内用液 </a:t>
            </a:r>
            <a:endParaRPr lang="en-US" altLang="ja-JP" sz="11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1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r>
              <a: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200cc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の水に全量入れ</a:t>
            </a:r>
            <a:endParaRPr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て飲む</a:t>
            </a:r>
            <a:endParaRPr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" name="二等辺三角形 41">
            <a:extLst>
              <a:ext uri="{FF2B5EF4-FFF2-40B4-BE49-F238E27FC236}">
                <a16:creationId xmlns:a16="http://schemas.microsoft.com/office/drawing/2014/main" id="{C27E7DEE-BFB0-D17C-5634-DBD9A557414F}"/>
              </a:ext>
            </a:extLst>
          </p:cNvPr>
          <p:cNvSpPr/>
          <p:nvPr/>
        </p:nvSpPr>
        <p:spPr>
          <a:xfrm rot="5400000">
            <a:off x="3282915" y="1872897"/>
            <a:ext cx="301133" cy="194034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463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7" name="二等辺三角形 46">
            <a:extLst>
              <a:ext uri="{FF2B5EF4-FFF2-40B4-BE49-F238E27FC236}">
                <a16:creationId xmlns:a16="http://schemas.microsoft.com/office/drawing/2014/main" id="{31C43FB1-4493-577E-1E87-D06E5C25E988}"/>
              </a:ext>
            </a:extLst>
          </p:cNvPr>
          <p:cNvSpPr/>
          <p:nvPr/>
        </p:nvSpPr>
        <p:spPr>
          <a:xfrm rot="10800000">
            <a:off x="7437432" y="2284897"/>
            <a:ext cx="271571" cy="248405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463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9" name="二等辺三角形 48">
            <a:extLst>
              <a:ext uri="{FF2B5EF4-FFF2-40B4-BE49-F238E27FC236}">
                <a16:creationId xmlns:a16="http://schemas.microsoft.com/office/drawing/2014/main" id="{6BE19C58-6BF7-ECD6-96F7-AB7A396B5CCE}"/>
              </a:ext>
            </a:extLst>
          </p:cNvPr>
          <p:cNvSpPr/>
          <p:nvPr/>
        </p:nvSpPr>
        <p:spPr>
          <a:xfrm rot="10800000">
            <a:off x="7441907" y="2778311"/>
            <a:ext cx="271571" cy="248405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463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4" name="二等辺三角形 53">
            <a:extLst>
              <a:ext uri="{FF2B5EF4-FFF2-40B4-BE49-F238E27FC236}">
                <a16:creationId xmlns:a16="http://schemas.microsoft.com/office/drawing/2014/main" id="{F90ADE64-9C3C-DCE9-39DC-946635557344}"/>
              </a:ext>
            </a:extLst>
          </p:cNvPr>
          <p:cNvSpPr/>
          <p:nvPr/>
        </p:nvSpPr>
        <p:spPr>
          <a:xfrm rot="10800000">
            <a:off x="7443934" y="3285937"/>
            <a:ext cx="271571" cy="248405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463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925C7CCC-A211-1E31-8308-3B70E7A5D67B}"/>
              </a:ext>
            </a:extLst>
          </p:cNvPr>
          <p:cNvSpPr txBox="1"/>
          <p:nvPr/>
        </p:nvSpPr>
        <p:spPr>
          <a:xfrm>
            <a:off x="3574192" y="5886226"/>
            <a:ext cx="1620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親子丼・お吸いもの</a:t>
            </a:r>
            <a:endParaRPr lang="en-US" altLang="ja-JP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5" name="吹き出し: 角を丸めた四角形 64">
            <a:extLst>
              <a:ext uri="{FF2B5EF4-FFF2-40B4-BE49-F238E27FC236}">
                <a16:creationId xmlns:a16="http://schemas.microsoft.com/office/drawing/2014/main" id="{A452A0AC-2D71-DBBF-89D3-9D50A77C4DC4}"/>
              </a:ext>
            </a:extLst>
          </p:cNvPr>
          <p:cNvSpPr/>
          <p:nvPr/>
        </p:nvSpPr>
        <p:spPr>
          <a:xfrm>
            <a:off x="7934211" y="5112210"/>
            <a:ext cx="942341" cy="374139"/>
          </a:xfrm>
          <a:prstGeom prst="wedgeRoundRectCallout">
            <a:avLst>
              <a:gd name="adj1" fmla="val 51213"/>
              <a:gd name="adj2" fmla="val -67671"/>
              <a:gd name="adj3" fmla="val 16667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マグコロール散</a:t>
            </a:r>
            <a:r>
              <a:rPr kumimoji="1" lang="en-US" altLang="ja-JP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</a:p>
          <a:p>
            <a:pPr algn="ctr"/>
            <a:r>
              <a:rPr kumimoji="1" lang="en-US" altLang="ja-JP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下剤</a:t>
            </a:r>
            <a:r>
              <a:rPr kumimoji="1" lang="en-US" altLang="ja-JP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ja-JP" altLang="en-US" sz="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7" name="二等辺三角形 66">
            <a:extLst>
              <a:ext uri="{FF2B5EF4-FFF2-40B4-BE49-F238E27FC236}">
                <a16:creationId xmlns:a16="http://schemas.microsoft.com/office/drawing/2014/main" id="{0F718143-AB04-0C49-AF1F-914E1166BF03}"/>
              </a:ext>
            </a:extLst>
          </p:cNvPr>
          <p:cNvSpPr/>
          <p:nvPr/>
        </p:nvSpPr>
        <p:spPr>
          <a:xfrm rot="10800000">
            <a:off x="7443934" y="4380517"/>
            <a:ext cx="271571" cy="248405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463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8" name="二等辺三角形 67">
            <a:extLst>
              <a:ext uri="{FF2B5EF4-FFF2-40B4-BE49-F238E27FC236}">
                <a16:creationId xmlns:a16="http://schemas.microsoft.com/office/drawing/2014/main" id="{E4EF479F-AF7E-0AC8-CA6C-7D20C62302A3}"/>
              </a:ext>
            </a:extLst>
          </p:cNvPr>
          <p:cNvSpPr/>
          <p:nvPr/>
        </p:nvSpPr>
        <p:spPr>
          <a:xfrm rot="10800000">
            <a:off x="7449693" y="4778270"/>
            <a:ext cx="271571" cy="248405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463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86A25EAB-4AB0-18F1-6CF7-3E4805DF011C}"/>
              </a:ext>
            </a:extLst>
          </p:cNvPr>
          <p:cNvSpPr/>
          <p:nvPr/>
        </p:nvSpPr>
        <p:spPr>
          <a:xfrm>
            <a:off x="112402" y="6308195"/>
            <a:ext cx="5081789" cy="490643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検査に関するお問い合わせは、下記にお願いします。</a:t>
            </a:r>
            <a:endParaRPr kumimoji="1" lang="en-US" altLang="ja-JP" sz="9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9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夜間・休日は確認にお時間がかかる場合があります。</a:t>
            </a:r>
            <a:endParaRPr kumimoji="1" lang="en-US" altLang="ja-JP" sz="9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9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9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東御市民病院</a:t>
            </a:r>
            <a:r>
              <a:rPr kumimoji="1" lang="en-US" altLang="ja-JP" sz="9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9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代表　</a:t>
            </a:r>
            <a:r>
              <a:rPr kumimoji="1" lang="en-US" altLang="ja-JP" sz="9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0268-62-0050</a:t>
            </a:r>
            <a:r>
              <a:rPr kumimoji="1" lang="ja-JP" altLang="en-US" sz="9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放射線科直通　</a:t>
            </a:r>
            <a:r>
              <a:rPr kumimoji="1" lang="en-US" altLang="ja-JP" sz="9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0268-62-0572</a:t>
            </a:r>
            <a:endParaRPr kumimoji="1" lang="ja-JP" altLang="en-US" sz="9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9D4DF4C8-40C8-AECE-8982-A45A4471D2D4}"/>
              </a:ext>
            </a:extLst>
          </p:cNvPr>
          <p:cNvSpPr txBox="1"/>
          <p:nvPr/>
        </p:nvSpPr>
        <p:spPr>
          <a:xfrm>
            <a:off x="6409925" y="3787012"/>
            <a:ext cx="814647" cy="307777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×1</a:t>
            </a:r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回分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41067BA2-5637-436D-7A02-6B74E4E847CA}"/>
              </a:ext>
            </a:extLst>
          </p:cNvPr>
          <p:cNvSpPr/>
          <p:nvPr/>
        </p:nvSpPr>
        <p:spPr>
          <a:xfrm>
            <a:off x="3584957" y="3662588"/>
            <a:ext cx="1577267" cy="58981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□ ③コロンフォート</a:t>
            </a:r>
            <a:endParaRPr lang="en-US" altLang="ja-JP" sz="1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</a:t>
            </a:r>
            <a:r>
              <a:rPr lang="en-US" altLang="ja-JP" sz="1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(2</a:t>
            </a:r>
            <a:r>
              <a:rPr lang="ja-JP" altLang="en-US" sz="1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回目</a:t>
            </a:r>
            <a:r>
              <a:rPr lang="en-US" altLang="ja-JP" sz="1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食後</a:t>
            </a:r>
            <a:r>
              <a: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分以内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C6BC459-0450-3540-0E70-5144041D8F5D}"/>
              </a:ext>
            </a:extLst>
          </p:cNvPr>
          <p:cNvSpPr txBox="1"/>
          <p:nvPr/>
        </p:nvSpPr>
        <p:spPr>
          <a:xfrm>
            <a:off x="19664" y="19697"/>
            <a:ext cx="3955576" cy="517514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371475">
              <a:defRPr/>
            </a:pPr>
            <a:r>
              <a:rPr kumimoji="0" lang="ja-JP" altLang="en-US" sz="1300" b="1" kern="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書類⑤</a:t>
            </a:r>
            <a:r>
              <a:rPr kumimoji="0" lang="en-US" altLang="ja-JP" sz="1300" b="1" kern="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  <a:r>
              <a:rPr kumimoji="0" lang="ja-JP" altLang="en-US" sz="1625" b="1" kern="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大腸</a:t>
            </a:r>
            <a:r>
              <a:rPr kumimoji="0" lang="en-US" altLang="ja-JP" sz="1625" b="1" kern="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CT</a:t>
            </a:r>
            <a:r>
              <a:rPr lang="ja-JP" altLang="en-US" sz="1625" b="1" kern="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前処置手順書</a:t>
            </a:r>
            <a:r>
              <a:rPr kumimoji="0" lang="en-US" altLang="ja-JP" sz="1625" b="1" kern="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0" lang="ja-JP" altLang="en-US" sz="1625" b="1" kern="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午後用</a:t>
            </a:r>
            <a:r>
              <a:rPr kumimoji="0" lang="en-US" altLang="ja-JP" sz="1625" b="1" kern="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0" lang="ja-JP" altLang="en-US" sz="1625" b="1" kern="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kumimoji="0" lang="en-US" altLang="ja-JP" sz="1625" b="1" kern="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defTabSz="371475">
              <a:defRPr/>
            </a:pPr>
            <a:r>
              <a:rPr kumimoji="0" lang="en-US" altLang="ja-JP" sz="1138" b="1" kern="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&lt;</a:t>
            </a:r>
            <a:r>
              <a:rPr kumimoji="0" lang="ja-JP" altLang="en-US" sz="1138" b="1" kern="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検査前に大腸内をきれいにする準備です </a:t>
            </a:r>
            <a:r>
              <a:rPr kumimoji="0" lang="en-US" altLang="ja-JP" sz="1138" b="1" kern="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&gt;</a:t>
            </a:r>
            <a:endParaRPr kumimoji="0" lang="ja-JP" altLang="en-US" sz="1138" b="1" kern="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854D1BBC-DE9F-0131-2676-E1BDC9FBCF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6336" y="1722300"/>
            <a:ext cx="513553" cy="47348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8E18537E-0921-D430-C6D4-3841C4472E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8328" y="1715571"/>
            <a:ext cx="547566" cy="50365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4B61DE1B-CDEA-7AE3-2758-A5C64FDF0B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6453" y="1710987"/>
            <a:ext cx="555396" cy="51282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4E213020-4B46-3728-94C6-1D1C566866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6886" y="1705442"/>
            <a:ext cx="447302" cy="49787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A3158B8E-0ECF-C7A5-6C01-BDBD577244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39336" y="2827765"/>
            <a:ext cx="415778" cy="909516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64" name="吹き出し: 角を丸めた四角形 63">
            <a:extLst>
              <a:ext uri="{FF2B5EF4-FFF2-40B4-BE49-F238E27FC236}">
                <a16:creationId xmlns:a16="http://schemas.microsoft.com/office/drawing/2014/main" id="{784A4DCD-6BEA-11C3-8A4D-4B2715E515DE}"/>
              </a:ext>
            </a:extLst>
          </p:cNvPr>
          <p:cNvSpPr/>
          <p:nvPr/>
        </p:nvSpPr>
        <p:spPr>
          <a:xfrm>
            <a:off x="5399692" y="3185793"/>
            <a:ext cx="1246342" cy="589818"/>
          </a:xfrm>
          <a:prstGeom prst="wedgeRoundRectCallout">
            <a:avLst>
              <a:gd name="adj1" fmla="val 58391"/>
              <a:gd name="adj2" fmla="val -42042"/>
              <a:gd name="adj3" fmla="val 16667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kumimoji="1"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ピコスルファート</a:t>
            </a:r>
            <a:r>
              <a:rPr kumimoji="1" lang="en-US" altLang="ja-JP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Na</a:t>
            </a:r>
            <a:r>
              <a:rPr kumimoji="1"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内用液</a:t>
            </a:r>
            <a:r>
              <a:rPr kumimoji="1" lang="en-US" altLang="ja-JP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0.75%』</a:t>
            </a:r>
          </a:p>
          <a:p>
            <a:pPr algn="ctr"/>
            <a:r>
              <a:rPr kumimoji="1" lang="en-US" altLang="ja-JP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下剤</a:t>
            </a:r>
            <a:r>
              <a:rPr kumimoji="1" lang="en-US" altLang="ja-JP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ja-JP" altLang="en-US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6" name="四角形: 角を丸くする 65">
            <a:extLst>
              <a:ext uri="{FF2B5EF4-FFF2-40B4-BE49-F238E27FC236}">
                <a16:creationId xmlns:a16="http://schemas.microsoft.com/office/drawing/2014/main" id="{BC18EEDB-2812-E8BE-E476-570CBE9A78B9}"/>
              </a:ext>
            </a:extLst>
          </p:cNvPr>
          <p:cNvSpPr/>
          <p:nvPr/>
        </p:nvSpPr>
        <p:spPr>
          <a:xfrm>
            <a:off x="7359100" y="5565293"/>
            <a:ext cx="2505591" cy="1260574"/>
          </a:xfrm>
          <a:prstGeom prst="roundRect">
            <a:avLst>
              <a:gd name="adj" fmla="val 6931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＜　検査までのお願い　＞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□</a:t>
            </a:r>
            <a:r>
              <a: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朝食以降、検査まで水分</a:t>
            </a:r>
            <a:r>
              <a:rPr lang="en-US" altLang="ja-JP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水、お茶</a:t>
            </a:r>
            <a:r>
              <a:rPr lang="en-US" altLang="ja-JP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r>
              <a: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以外口にしないでください！水分を飲</a:t>
            </a:r>
            <a:endParaRPr lang="en-US" altLang="ja-JP" sz="105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む場合も少量をこまめにお願いします。</a:t>
            </a:r>
            <a:endParaRPr lang="en-US" altLang="ja-JP" sz="105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□</a:t>
            </a:r>
            <a:r>
              <a: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検査開始前に、</a:t>
            </a:r>
            <a:r>
              <a:rPr lang="ja-JP" altLang="en-US" sz="105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便の状態</a:t>
            </a:r>
            <a:r>
              <a: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をお伺いしま</a:t>
            </a:r>
            <a:endParaRPr lang="en-US" altLang="ja-JP" sz="105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す。忘れずに見るようにお願いします。</a:t>
            </a:r>
            <a:endParaRPr lang="en-US" altLang="ja-JP" sz="105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吹き出し: 角を丸めた四角形 36">
            <a:extLst>
              <a:ext uri="{FF2B5EF4-FFF2-40B4-BE49-F238E27FC236}">
                <a16:creationId xmlns:a16="http://schemas.microsoft.com/office/drawing/2014/main" id="{AB8110A3-C8B8-3FF0-BA20-5816E8585585}"/>
              </a:ext>
            </a:extLst>
          </p:cNvPr>
          <p:cNvSpPr/>
          <p:nvPr/>
        </p:nvSpPr>
        <p:spPr>
          <a:xfrm>
            <a:off x="5356411" y="4908734"/>
            <a:ext cx="1868162" cy="1336226"/>
          </a:xfrm>
          <a:prstGeom prst="wedgeRoundRectCallout">
            <a:avLst>
              <a:gd name="adj1" fmla="val 60786"/>
              <a:gd name="adj2" fmla="val 66829"/>
              <a:gd name="adj3" fmla="val 16667"/>
            </a:avLst>
          </a:prstGeom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u="sng" dirty="0"/>
              <a:t>直前の便の状態と</a:t>
            </a:r>
            <a:endParaRPr kumimoji="1" lang="en-US" altLang="ja-JP" sz="1050" b="1" u="sng" dirty="0"/>
          </a:p>
          <a:p>
            <a:pPr algn="ctr"/>
            <a:r>
              <a:rPr kumimoji="1" lang="ja-JP" altLang="en-US" sz="1050" b="1" u="sng" dirty="0"/>
              <a:t>大腸</a:t>
            </a:r>
            <a:r>
              <a:rPr kumimoji="1" lang="en-US" altLang="ja-JP" sz="1050" b="1" u="sng" dirty="0"/>
              <a:t>CT</a:t>
            </a:r>
            <a:r>
              <a:rPr kumimoji="1" lang="ja-JP" altLang="en-US" sz="1050" b="1" u="sng" dirty="0"/>
              <a:t>検査について</a:t>
            </a:r>
            <a:endParaRPr kumimoji="1" lang="en-US" altLang="ja-JP" sz="1050" b="1" u="sng" dirty="0"/>
          </a:p>
          <a:p>
            <a:pPr algn="ctr"/>
            <a:r>
              <a:rPr kumimoji="1" lang="ja-JP" altLang="en-US" sz="900" b="1" dirty="0"/>
              <a:t>検査に際し、直近の便の観察が重要です。詳しくは書類⑧「直前の便の状態と大腸</a:t>
            </a:r>
            <a:r>
              <a:rPr kumimoji="1" lang="en-US" altLang="ja-JP" sz="900" b="1" dirty="0"/>
              <a:t>CT</a:t>
            </a:r>
            <a:r>
              <a:rPr kumimoji="1" lang="ja-JP" altLang="en-US" sz="900" b="1" dirty="0"/>
              <a:t>検査について」を参照ください。</a:t>
            </a:r>
            <a:endParaRPr kumimoji="1" lang="en-US" altLang="ja-JP" sz="900" b="1" dirty="0"/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1605E507-A972-DF79-DBA8-690A87BCE91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17434" y="3900551"/>
            <a:ext cx="392606" cy="743079"/>
          </a:xfrm>
          <a:prstGeom prst="rect">
            <a:avLst/>
          </a:prstGeom>
          <a:ln w="3175">
            <a:solidFill>
              <a:schemeClr val="tx1"/>
            </a:solidFill>
          </a:ln>
          <a:effectLst/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50FA16F5-7691-B75C-AC5C-BB7A1FDE2D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90237" y="3901375"/>
            <a:ext cx="392606" cy="743079"/>
          </a:xfrm>
          <a:prstGeom prst="rect">
            <a:avLst/>
          </a:prstGeom>
          <a:ln w="3175">
            <a:solidFill>
              <a:schemeClr val="tx1"/>
            </a:solidFill>
          </a:ln>
          <a:effectLst/>
        </p:spPr>
      </p:pic>
      <p:sp>
        <p:nvSpPr>
          <p:cNvPr id="76" name="二等辺三角形 75">
            <a:extLst>
              <a:ext uri="{FF2B5EF4-FFF2-40B4-BE49-F238E27FC236}">
                <a16:creationId xmlns:a16="http://schemas.microsoft.com/office/drawing/2014/main" id="{172901BC-4CFA-D7EC-FA06-F0F150F05236}"/>
              </a:ext>
            </a:extLst>
          </p:cNvPr>
          <p:cNvSpPr/>
          <p:nvPr/>
        </p:nvSpPr>
        <p:spPr>
          <a:xfrm rot="10800000">
            <a:off x="7449854" y="5180676"/>
            <a:ext cx="271571" cy="248405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463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04A65D2B-4A9D-D75D-77EF-5319513B40B5}"/>
              </a:ext>
            </a:extLst>
          </p:cNvPr>
          <p:cNvSpPr/>
          <p:nvPr/>
        </p:nvSpPr>
        <p:spPr>
          <a:xfrm>
            <a:off x="7984742" y="1947444"/>
            <a:ext cx="45719" cy="156352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E40DD9CF-C42A-800D-4328-7001A2588D93}"/>
              </a:ext>
            </a:extLst>
          </p:cNvPr>
          <p:cNvSpPr/>
          <p:nvPr/>
        </p:nvSpPr>
        <p:spPr>
          <a:xfrm>
            <a:off x="7819195" y="2574851"/>
            <a:ext cx="1578170" cy="4395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138" b="1" dirty="0">
                <a:latin typeface="Meiryo UI" panose="020B0604030504040204" pitchFamily="50" charset="-128"/>
                <a:ea typeface="Meiryo UI" panose="020B0604030504040204" pitchFamily="50" charset="-128"/>
              </a:rPr>
              <a:t>□②水コップ</a:t>
            </a:r>
            <a:r>
              <a:rPr lang="en-US" altLang="ja-JP" sz="1138" b="1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138" b="1" dirty="0">
                <a:latin typeface="Meiryo UI" panose="020B0604030504040204" pitchFamily="50" charset="-128"/>
                <a:ea typeface="Meiryo UI" panose="020B0604030504040204" pitchFamily="50" charset="-128"/>
              </a:rPr>
              <a:t>杯以上　　　</a:t>
            </a:r>
            <a:endParaRPr lang="en-US" altLang="ja-JP" sz="1138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38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r>
              <a:rPr lang="en-US" altLang="ja-JP" sz="1138" b="1" dirty="0">
                <a:latin typeface="Meiryo UI" panose="020B0604030504040204" pitchFamily="50" charset="-128"/>
                <a:ea typeface="Meiryo UI" panose="020B0604030504040204" pitchFamily="50" charset="-128"/>
              </a:rPr>
              <a:t>(200cc</a:t>
            </a:r>
            <a:r>
              <a:rPr lang="ja-JP" altLang="en-US" sz="1138" b="1" dirty="0">
                <a:latin typeface="Meiryo UI" panose="020B0604030504040204" pitchFamily="50" charset="-128"/>
                <a:ea typeface="Meiryo UI" panose="020B0604030504040204" pitchFamily="50" charset="-128"/>
              </a:rPr>
              <a:t>以上</a:t>
            </a:r>
            <a:r>
              <a:rPr lang="en-US" altLang="ja-JP" sz="1138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lang="ja-JP" altLang="en-US" sz="1138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0AF0ACE5-C0A2-090A-76D8-8CB6628E2D0D}"/>
              </a:ext>
            </a:extLst>
          </p:cNvPr>
          <p:cNvSpPr/>
          <p:nvPr/>
        </p:nvSpPr>
        <p:spPr>
          <a:xfrm>
            <a:off x="7819195" y="2191579"/>
            <a:ext cx="1578170" cy="31135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3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□①</a:t>
            </a:r>
            <a:r>
              <a:rPr lang="ja-JP" altLang="en-US" sz="13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コーンスープ</a:t>
            </a:r>
            <a:endParaRPr lang="en-US" altLang="ja-JP" sz="13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19513FF5-FD14-50EB-DE98-8C56F982390B}"/>
              </a:ext>
            </a:extLst>
          </p:cNvPr>
          <p:cNvSpPr/>
          <p:nvPr/>
        </p:nvSpPr>
        <p:spPr>
          <a:xfrm>
            <a:off x="7815889" y="3098422"/>
            <a:ext cx="1578170" cy="58981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□③コロンフォート</a:t>
            </a:r>
            <a:endParaRPr lang="en-US" altLang="ja-JP" sz="1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</a:t>
            </a:r>
            <a:r>
              <a:rPr lang="en-US" altLang="ja-JP" sz="1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(3</a:t>
            </a:r>
            <a:r>
              <a:rPr lang="ja-JP" altLang="en-US" sz="1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回目</a:t>
            </a:r>
            <a:r>
              <a:rPr lang="en-US" altLang="ja-JP" sz="1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食後</a:t>
            </a:r>
            <a:r>
              <a: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分以内</a:t>
            </a:r>
          </a:p>
        </p:txBody>
      </p:sp>
      <p:pic>
        <p:nvPicPr>
          <p:cNvPr id="59" name="図 58">
            <a:extLst>
              <a:ext uri="{FF2B5EF4-FFF2-40B4-BE49-F238E27FC236}">
                <a16:creationId xmlns:a16="http://schemas.microsoft.com/office/drawing/2014/main" id="{2590FB52-F283-61A5-15E7-1D233AB80C8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63099" y="3073496"/>
            <a:ext cx="325650" cy="616352"/>
          </a:xfrm>
          <a:prstGeom prst="rect">
            <a:avLst/>
          </a:prstGeom>
          <a:ln w="3175">
            <a:solidFill>
              <a:schemeClr val="tx1"/>
            </a:solidFill>
          </a:ln>
          <a:effectLst/>
        </p:spPr>
      </p:pic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8FA3980F-CF05-E0B4-63A5-8BD6B31289CB}"/>
              </a:ext>
            </a:extLst>
          </p:cNvPr>
          <p:cNvSpPr/>
          <p:nvPr/>
        </p:nvSpPr>
        <p:spPr>
          <a:xfrm>
            <a:off x="7456442" y="1616765"/>
            <a:ext cx="2355115" cy="511439"/>
          </a:xfrm>
          <a:prstGeom prst="roundRect">
            <a:avLst/>
          </a:prstGeom>
          <a:solidFill>
            <a:srgbClr val="FFFF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463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朝食</a:t>
            </a:r>
            <a:endParaRPr lang="en-US" altLang="ja-JP" sz="1463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63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朝</a:t>
            </a:r>
            <a:r>
              <a:rPr lang="en-US" altLang="ja-JP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時</a:t>
            </a:r>
            <a:r>
              <a:rPr lang="ja-JP" altLang="en-US" sz="1463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までに</a:t>
            </a:r>
            <a:r>
              <a:rPr lang="ja-JP" altLang="en-US" sz="1463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！</a:t>
            </a:r>
          </a:p>
        </p:txBody>
      </p:sp>
      <p:pic>
        <p:nvPicPr>
          <p:cNvPr id="70" name="図 69">
            <a:extLst>
              <a:ext uri="{FF2B5EF4-FFF2-40B4-BE49-F238E27FC236}">
                <a16:creationId xmlns:a16="http://schemas.microsoft.com/office/drawing/2014/main" id="{E66FBBAA-F2C9-1688-6849-E71A3D90BE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7180" y="1613419"/>
            <a:ext cx="546697" cy="504047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3F610F97-8C5B-2201-23BA-DF2B8C5F00B3}"/>
              </a:ext>
            </a:extLst>
          </p:cNvPr>
          <p:cNvSpPr/>
          <p:nvPr/>
        </p:nvSpPr>
        <p:spPr>
          <a:xfrm>
            <a:off x="7984742" y="4164458"/>
            <a:ext cx="45719" cy="54831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四角形: 角を丸くする 45">
            <a:extLst>
              <a:ext uri="{FF2B5EF4-FFF2-40B4-BE49-F238E27FC236}">
                <a16:creationId xmlns:a16="http://schemas.microsoft.com/office/drawing/2014/main" id="{A06CE7EB-CF7D-0609-632C-7C0D14D2BEAA}"/>
              </a:ext>
            </a:extLst>
          </p:cNvPr>
          <p:cNvSpPr/>
          <p:nvPr/>
        </p:nvSpPr>
        <p:spPr>
          <a:xfrm>
            <a:off x="7448822" y="3778366"/>
            <a:ext cx="2383734" cy="511439"/>
          </a:xfrm>
          <a:prstGeom prst="roundRect">
            <a:avLst/>
          </a:prstGeom>
          <a:solidFill>
            <a:srgbClr val="FFFF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463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朝食後</a:t>
            </a:r>
            <a:endParaRPr lang="en-US" altLang="ja-JP" sz="1463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63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朝</a:t>
            </a:r>
            <a:r>
              <a:rPr lang="en-US" altLang="ja-JP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時</a:t>
            </a:r>
            <a:r>
              <a:rPr lang="ja-JP" altLang="en-US" sz="1463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までに</a:t>
            </a:r>
            <a:r>
              <a:rPr lang="ja-JP" altLang="en-US" sz="1463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！</a:t>
            </a:r>
          </a:p>
        </p:txBody>
      </p: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A55920F6-4BC4-7305-1CA5-525935DD2B5E}"/>
              </a:ext>
            </a:extLst>
          </p:cNvPr>
          <p:cNvSpPr/>
          <p:nvPr/>
        </p:nvSpPr>
        <p:spPr>
          <a:xfrm>
            <a:off x="7841276" y="4380968"/>
            <a:ext cx="1570958" cy="63194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□①</a:t>
            </a:r>
            <a:r>
              <a:rPr lang="ja-JP" altLang="en-US" sz="1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マグコロール散</a:t>
            </a:r>
            <a:endParaRPr lang="en-US" altLang="ja-JP" sz="1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400cc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の水で 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  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溶かして飲む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0" name="図 59">
            <a:extLst>
              <a:ext uri="{FF2B5EF4-FFF2-40B4-BE49-F238E27FC236}">
                <a16:creationId xmlns:a16="http://schemas.microsoft.com/office/drawing/2014/main" id="{78503A09-4F67-350D-A754-2BD7101D534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88753" y="4817068"/>
            <a:ext cx="825503" cy="60798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97209BE9-9715-4E94-1F79-49EADCB58632}"/>
              </a:ext>
            </a:extLst>
          </p:cNvPr>
          <p:cNvSpPr txBox="1"/>
          <p:nvPr/>
        </p:nvSpPr>
        <p:spPr>
          <a:xfrm>
            <a:off x="9018600" y="5241235"/>
            <a:ext cx="814647" cy="307777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×1</a:t>
            </a:r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回分</a:t>
            </a:r>
          </a:p>
        </p:txBody>
      </p:sp>
      <p:pic>
        <p:nvPicPr>
          <p:cNvPr id="75" name="図 74">
            <a:extLst>
              <a:ext uri="{FF2B5EF4-FFF2-40B4-BE49-F238E27FC236}">
                <a16:creationId xmlns:a16="http://schemas.microsoft.com/office/drawing/2014/main" id="{D0B53A64-06E1-C4C1-06A4-BD270855B4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5506" y="3778481"/>
            <a:ext cx="546697" cy="504047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56" name="矢印: 右 55">
            <a:extLst>
              <a:ext uri="{FF2B5EF4-FFF2-40B4-BE49-F238E27FC236}">
                <a16:creationId xmlns:a16="http://schemas.microsoft.com/office/drawing/2014/main" id="{620EB434-399E-FA4E-343E-73C5041C738C}"/>
              </a:ext>
            </a:extLst>
          </p:cNvPr>
          <p:cNvSpPr/>
          <p:nvPr/>
        </p:nvSpPr>
        <p:spPr>
          <a:xfrm>
            <a:off x="3411662" y="1170199"/>
            <a:ext cx="4132138" cy="362420"/>
          </a:xfrm>
          <a:prstGeom prst="rightArrow">
            <a:avLst>
              <a:gd name="adj1" fmla="val 50000"/>
              <a:gd name="adj2" fmla="val 100503"/>
            </a:avLst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吹き出し: 四角形 15">
            <a:extLst>
              <a:ext uri="{FF2B5EF4-FFF2-40B4-BE49-F238E27FC236}">
                <a16:creationId xmlns:a16="http://schemas.microsoft.com/office/drawing/2014/main" id="{C0035A84-812F-8625-7BA5-EE9E936BBB0C}"/>
              </a:ext>
            </a:extLst>
          </p:cNvPr>
          <p:cNvSpPr/>
          <p:nvPr/>
        </p:nvSpPr>
        <p:spPr>
          <a:xfrm>
            <a:off x="38405" y="1162854"/>
            <a:ext cx="1136977" cy="422098"/>
          </a:xfrm>
          <a:prstGeom prst="wedgeRectCallout">
            <a:avLst>
              <a:gd name="adj1" fmla="val -23018"/>
              <a:gd name="adj2" fmla="val 111718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900" b="1" dirty="0">
                <a:solidFill>
                  <a:srgbClr val="FF0000"/>
                </a:solidFill>
              </a:rPr>
              <a:t>確認チェック</a:t>
            </a:r>
            <a:r>
              <a:rPr kumimoji="1" lang="ja-JP" altLang="en-US" sz="900" b="1" dirty="0"/>
              <a:t>□！</a:t>
            </a:r>
            <a:endParaRPr kumimoji="1" lang="en-US" altLang="ja-JP" sz="900" b="1" dirty="0"/>
          </a:p>
          <a:p>
            <a:r>
              <a:rPr kumimoji="1" lang="ja-JP" altLang="en-US" sz="900" b="1" dirty="0"/>
              <a:t>活用ください。</a:t>
            </a:r>
          </a:p>
        </p:txBody>
      </p:sp>
      <p:pic>
        <p:nvPicPr>
          <p:cNvPr id="43" name="グラフィックス 42" descr="チェック マーク 単色塗りつぶし">
            <a:extLst>
              <a:ext uri="{FF2B5EF4-FFF2-40B4-BE49-F238E27FC236}">
                <a16:creationId xmlns:a16="http://schemas.microsoft.com/office/drawing/2014/main" id="{31A5599F-C07C-D4ED-0E2C-E5F972CDCE6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13055" y="1191894"/>
            <a:ext cx="174102" cy="174102"/>
          </a:xfrm>
          <a:prstGeom prst="rect">
            <a:avLst/>
          </a:prstGeom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E0F69311-43BD-1E94-57A6-C04F6D1B9865}"/>
              </a:ext>
            </a:extLst>
          </p:cNvPr>
          <p:cNvSpPr/>
          <p:nvPr/>
        </p:nvSpPr>
        <p:spPr>
          <a:xfrm>
            <a:off x="4007536" y="24513"/>
            <a:ext cx="5881688" cy="683390"/>
          </a:xfrm>
          <a:prstGeom prst="roundRect">
            <a:avLst>
              <a:gd name="adj" fmla="val 434"/>
            </a:avLst>
          </a:prstGeom>
          <a:ln w="28575">
            <a:solidFill>
              <a:srgbClr val="FF0000"/>
            </a:solidFill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注意事項：①検査食以外の食事はしないで下さい。食べてしまった場合、検査は中止とします。②水分</a:t>
            </a:r>
            <a:r>
              <a:rPr lang="en-US" altLang="ja-JP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水・茶</a:t>
            </a:r>
            <a:r>
              <a:rPr lang="en-US" altLang="ja-JP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は、こまめに飲んでいただいて大丈夫です。③体調がすぐれない・体調が悪くなったなど、やむを得ず検査を中断する場合は治療を優先してください。</a:t>
            </a:r>
            <a:r>
              <a:rPr lang="ja-JP" altLang="en-US" sz="105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④この用紙は当日確認しますので必ずお持ち下さい。</a:t>
            </a:r>
            <a:endParaRPr lang="en-US" altLang="ja-JP" sz="105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492FCCF-3967-DB87-8055-06A8F294A5AF}"/>
              </a:ext>
            </a:extLst>
          </p:cNvPr>
          <p:cNvSpPr/>
          <p:nvPr/>
        </p:nvSpPr>
        <p:spPr>
          <a:xfrm>
            <a:off x="286323" y="1897632"/>
            <a:ext cx="154429" cy="1483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D7A05A88-D140-3339-F718-03163721A5D8}"/>
              </a:ext>
            </a:extLst>
          </p:cNvPr>
          <p:cNvSpPr/>
          <p:nvPr/>
        </p:nvSpPr>
        <p:spPr>
          <a:xfrm>
            <a:off x="1983155" y="1902821"/>
            <a:ext cx="154429" cy="1483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F6F03F3C-0DCF-2ED7-5966-1A29EAEE8167}"/>
              </a:ext>
            </a:extLst>
          </p:cNvPr>
          <p:cNvSpPr/>
          <p:nvPr/>
        </p:nvSpPr>
        <p:spPr>
          <a:xfrm>
            <a:off x="3580288" y="1906792"/>
            <a:ext cx="154429" cy="1483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8AAAC492-BB01-BAC9-4809-04CDBC9AF6B2}"/>
              </a:ext>
            </a:extLst>
          </p:cNvPr>
          <p:cNvSpPr/>
          <p:nvPr/>
        </p:nvSpPr>
        <p:spPr>
          <a:xfrm>
            <a:off x="5613888" y="1891831"/>
            <a:ext cx="154429" cy="1483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82BB2998-C027-C24A-1ECF-A262788D00B8}"/>
              </a:ext>
            </a:extLst>
          </p:cNvPr>
          <p:cNvSpPr/>
          <p:nvPr/>
        </p:nvSpPr>
        <p:spPr>
          <a:xfrm>
            <a:off x="7631628" y="1818494"/>
            <a:ext cx="154429" cy="1483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C5EA8FED-0166-8AE9-043A-038B9385D3AC}"/>
              </a:ext>
            </a:extLst>
          </p:cNvPr>
          <p:cNvSpPr/>
          <p:nvPr/>
        </p:nvSpPr>
        <p:spPr>
          <a:xfrm>
            <a:off x="7629907" y="3976920"/>
            <a:ext cx="154429" cy="1483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3" name="図 62">
            <a:extLst>
              <a:ext uri="{FF2B5EF4-FFF2-40B4-BE49-F238E27FC236}">
                <a16:creationId xmlns:a16="http://schemas.microsoft.com/office/drawing/2014/main" id="{F358BB3B-DFB8-18A4-B45E-E7A8576F75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4332" t="7747" b="48494"/>
          <a:stretch>
            <a:fillRect/>
          </a:stretch>
        </p:blipFill>
        <p:spPr>
          <a:xfrm>
            <a:off x="9240846" y="2129920"/>
            <a:ext cx="625673" cy="559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8139EFE2-0AB5-C23E-84C3-4C28912E7957}"/>
              </a:ext>
            </a:extLst>
          </p:cNvPr>
          <p:cNvSpPr/>
          <p:nvPr/>
        </p:nvSpPr>
        <p:spPr>
          <a:xfrm>
            <a:off x="221364" y="2459851"/>
            <a:ext cx="154429" cy="1483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76CD1932-C6C1-5BBD-3AD6-37D5B606A9E1}"/>
              </a:ext>
            </a:extLst>
          </p:cNvPr>
          <p:cNvSpPr/>
          <p:nvPr/>
        </p:nvSpPr>
        <p:spPr>
          <a:xfrm>
            <a:off x="226153" y="3271240"/>
            <a:ext cx="154429" cy="1483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3E744EEE-7411-992F-A685-92D6A62345D1}"/>
              </a:ext>
            </a:extLst>
          </p:cNvPr>
          <p:cNvSpPr/>
          <p:nvPr/>
        </p:nvSpPr>
        <p:spPr>
          <a:xfrm>
            <a:off x="3688105" y="2443502"/>
            <a:ext cx="154429" cy="1483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3014D2DB-E855-7251-AC8F-2C4AF4E790E4}"/>
              </a:ext>
            </a:extLst>
          </p:cNvPr>
          <p:cNvSpPr/>
          <p:nvPr/>
        </p:nvSpPr>
        <p:spPr>
          <a:xfrm>
            <a:off x="1912831" y="3722651"/>
            <a:ext cx="154429" cy="1483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2A8DB54A-B276-5495-2A64-9EF9B014D4D1}"/>
              </a:ext>
            </a:extLst>
          </p:cNvPr>
          <p:cNvSpPr/>
          <p:nvPr/>
        </p:nvSpPr>
        <p:spPr>
          <a:xfrm>
            <a:off x="1897568" y="3115657"/>
            <a:ext cx="154429" cy="1483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3CA6FC6C-DD7B-517F-50C2-3DD7128D6322}"/>
              </a:ext>
            </a:extLst>
          </p:cNvPr>
          <p:cNvSpPr/>
          <p:nvPr/>
        </p:nvSpPr>
        <p:spPr>
          <a:xfrm>
            <a:off x="1902967" y="2471707"/>
            <a:ext cx="154429" cy="1483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3A64781E-175C-EC96-4BD0-CE85D3B64FB7}"/>
              </a:ext>
            </a:extLst>
          </p:cNvPr>
          <p:cNvSpPr/>
          <p:nvPr/>
        </p:nvSpPr>
        <p:spPr>
          <a:xfrm>
            <a:off x="7918116" y="2652294"/>
            <a:ext cx="154429" cy="1483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392A6EFE-9FAD-CFC1-F01A-7DA828C60CA9}"/>
              </a:ext>
            </a:extLst>
          </p:cNvPr>
          <p:cNvSpPr/>
          <p:nvPr/>
        </p:nvSpPr>
        <p:spPr>
          <a:xfrm>
            <a:off x="7919430" y="2283241"/>
            <a:ext cx="154429" cy="1483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31E6E41C-F507-300B-8A3B-2F45AC7DD4C5}"/>
              </a:ext>
            </a:extLst>
          </p:cNvPr>
          <p:cNvSpPr/>
          <p:nvPr/>
        </p:nvSpPr>
        <p:spPr>
          <a:xfrm>
            <a:off x="5454431" y="2416018"/>
            <a:ext cx="154429" cy="1483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7B4892F7-E948-523E-C467-F486C36B02AC}"/>
              </a:ext>
            </a:extLst>
          </p:cNvPr>
          <p:cNvSpPr/>
          <p:nvPr/>
        </p:nvSpPr>
        <p:spPr>
          <a:xfrm>
            <a:off x="3714493" y="3719743"/>
            <a:ext cx="154429" cy="1483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正方形/長方形 90">
            <a:extLst>
              <a:ext uri="{FF2B5EF4-FFF2-40B4-BE49-F238E27FC236}">
                <a16:creationId xmlns:a16="http://schemas.microsoft.com/office/drawing/2014/main" id="{A8A03DF6-5E66-6D26-5446-B8DEA2E733F6}"/>
              </a:ext>
            </a:extLst>
          </p:cNvPr>
          <p:cNvSpPr/>
          <p:nvPr/>
        </p:nvSpPr>
        <p:spPr>
          <a:xfrm>
            <a:off x="3712772" y="3116300"/>
            <a:ext cx="154429" cy="1483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9F93F79D-7AE3-18D1-5D0D-90BA5ED571B2}"/>
              </a:ext>
            </a:extLst>
          </p:cNvPr>
          <p:cNvSpPr/>
          <p:nvPr/>
        </p:nvSpPr>
        <p:spPr>
          <a:xfrm>
            <a:off x="7928357" y="3151789"/>
            <a:ext cx="154429" cy="1483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3" name="正方形/長方形 92">
            <a:extLst>
              <a:ext uri="{FF2B5EF4-FFF2-40B4-BE49-F238E27FC236}">
                <a16:creationId xmlns:a16="http://schemas.microsoft.com/office/drawing/2014/main" id="{D3425BE6-0C61-82B0-0624-876322640169}"/>
              </a:ext>
            </a:extLst>
          </p:cNvPr>
          <p:cNvSpPr/>
          <p:nvPr/>
        </p:nvSpPr>
        <p:spPr>
          <a:xfrm>
            <a:off x="7955991" y="4451396"/>
            <a:ext cx="154429" cy="1483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二等辺三角形 93">
            <a:extLst>
              <a:ext uri="{FF2B5EF4-FFF2-40B4-BE49-F238E27FC236}">
                <a16:creationId xmlns:a16="http://schemas.microsoft.com/office/drawing/2014/main" id="{FF187349-8E17-755D-536D-FEDC24CF53B9}"/>
              </a:ext>
            </a:extLst>
          </p:cNvPr>
          <p:cNvSpPr/>
          <p:nvPr/>
        </p:nvSpPr>
        <p:spPr>
          <a:xfrm rot="5400000">
            <a:off x="5243117" y="1868608"/>
            <a:ext cx="301133" cy="194034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463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0215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1333</TotalTime>
  <Words>567</Words>
  <Application>Microsoft Office PowerPoint</Application>
  <PresentationFormat>A4 210 x 297 mm</PresentationFormat>
  <Paragraphs>74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Tomi City Hospital</dc:creator>
  <cp:lastModifiedBy>L107</cp:lastModifiedBy>
  <cp:revision>44</cp:revision>
  <cp:lastPrinted>2025-07-09T05:51:39Z</cp:lastPrinted>
  <dcterms:created xsi:type="dcterms:W3CDTF">2025-06-24T07:42:46Z</dcterms:created>
  <dcterms:modified xsi:type="dcterms:W3CDTF">2025-07-09T23:47:35Z</dcterms:modified>
</cp:coreProperties>
</file>